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F968765-574F-4A29-9CF7-F5C566BC98BB}">
          <p14:sldIdLst>
            <p14:sldId id="256"/>
            <p14:sldId id="257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56C44-8247-4A1D-9B5B-9C25D586FE6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9E83A-17A1-4C6E-A8E2-76F49FC62A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7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9E83A-17A1-4C6E-A8E2-76F49FC62A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8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04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516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564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42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676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616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5357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6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3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2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6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3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1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2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4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8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6E9DEC-419B-4CC5-A080-3B06BD5A8291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4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Целевое использование профсоюзных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0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391886"/>
            <a:ext cx="10131425" cy="167398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YS Text"/>
              </a:rPr>
              <a:t>У С Т А В</a:t>
            </a:r>
            <a:br>
              <a:rPr lang="ru-RU" sz="2400" b="1" dirty="0">
                <a:latin typeface="YS Text"/>
              </a:rPr>
            </a:br>
            <a:r>
              <a:rPr lang="ru-RU" sz="2400" b="1" dirty="0">
                <a:latin typeface="YS Text"/>
              </a:rPr>
              <a:t>ПРОФЕССИОНАЛЬНОГО СОЮЗА</a:t>
            </a:r>
            <a:br>
              <a:rPr lang="ru-RU" sz="2400" b="1" dirty="0">
                <a:latin typeface="YS Text"/>
              </a:rPr>
            </a:br>
            <a:r>
              <a:rPr lang="ru-RU" sz="2400" b="1" dirty="0">
                <a:latin typeface="YS Text"/>
              </a:rPr>
              <a:t>РАБОТНИКОВ НАРОДНОГО ОБРАЗОВАНИЯ И НАУКИ</a:t>
            </a:r>
            <a:br>
              <a:rPr lang="ru-RU" sz="2400" b="1" dirty="0">
                <a:latin typeface="YS Text"/>
              </a:rPr>
            </a:br>
            <a:r>
              <a:rPr lang="ru-RU" sz="2400" b="1" dirty="0">
                <a:latin typeface="YS Text"/>
              </a:rPr>
              <a:t>РОССИЙСКОЙ ФЕДЕРАЦИИ</a:t>
            </a:r>
            <a:br>
              <a:rPr lang="ru-RU" sz="2400" b="1" dirty="0">
                <a:latin typeface="YS Text"/>
              </a:rPr>
            </a:br>
            <a:endParaRPr lang="ru-RU" sz="2400" dirty="0"/>
          </a:p>
        </p:txBody>
      </p:sp>
      <p:pic>
        <p:nvPicPr>
          <p:cNvPr id="4" name="Объект 3" descr="333_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8607" y="2463112"/>
            <a:ext cx="1715831" cy="145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455"/>
              </p:ext>
            </p:extLst>
          </p:nvPr>
        </p:nvGraphicFramePr>
        <p:xfrm>
          <a:off x="2147373" y="3998760"/>
          <a:ext cx="7118300" cy="1799000"/>
        </p:xfrm>
        <a:graphic>
          <a:graphicData uri="http://schemas.openxmlformats.org/drawingml/2006/table">
            <a:tbl>
              <a:tblPr/>
              <a:tblGrid>
                <a:gridCol w="7118300"/>
              </a:tblGrid>
              <a:tr h="896030">
                <a:tc>
                  <a:txBody>
                    <a:bodyPr/>
                    <a:lstStyle/>
                    <a:p>
                      <a:pPr algn="ctr" fontAlgn="ctr"/>
                      <a:endParaRPr lang="ru-RU" sz="2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  <a:p>
                      <a:pPr algn="ctr" fontAlgn="ctr"/>
                      <a:r>
                        <a:rPr lang="ru-RU" sz="2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Смета</a:t>
                      </a:r>
                      <a:endParaRPr lang="ru-RU" sz="2900" b="1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расходов </a:t>
                      </a:r>
                      <a:r>
                        <a:rPr lang="ru-RU" sz="2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организации Профсоюза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257">
                <a:tc>
                  <a:txBody>
                    <a:bodyPr/>
                    <a:lstStyle/>
                    <a:p>
                      <a:pPr algn="ctr" fontAlgn="ctr"/>
                      <a:endParaRPr lang="ru-RU" sz="2900" b="1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1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97709"/>
            <a:ext cx="10131425" cy="1202724"/>
          </a:xfrm>
        </p:spPr>
        <p:txBody>
          <a:bodyPr/>
          <a:lstStyle/>
          <a:p>
            <a:pPr algn="ctr"/>
            <a:r>
              <a:rPr lang="ru-RU" dirty="0" smtClean="0"/>
              <a:t>Структура расходования средств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668903" y="1301579"/>
            <a:ext cx="9003690" cy="5486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 </a:t>
            </a:r>
          </a:p>
          <a:p>
            <a:pPr marL="0" indent="0" algn="ctr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1% взносов  = 100 % дохода </a:t>
            </a:r>
          </a:p>
          <a:p>
            <a:pPr marL="0" indent="0">
              <a:buNone/>
            </a:pPr>
            <a:r>
              <a:rPr lang="ru-RU" b="1" dirty="0" smtClean="0"/>
              <a:t>              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42% - перечисление в вышестоящие профорганы</a:t>
            </a:r>
            <a:endParaRPr lang="ru-RU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5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100" b="1" dirty="0" smtClean="0">
                <a:solidFill>
                  <a:schemeClr val="tx1"/>
                </a:solidFill>
              </a:rPr>
              <a:t>58% остаток средств = 100 %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    </a:t>
            </a:r>
            <a:r>
              <a:rPr lang="ru-RU" sz="1900" b="1" dirty="0" smtClean="0">
                <a:solidFill>
                  <a:schemeClr val="tx1"/>
                </a:solidFill>
              </a:rPr>
              <a:t>42% на выполнение уставной                                                                           58% на выполнение уставной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</a:rPr>
              <a:t>          деятельности ППО                                                                                                       деятельности СГО</a:t>
            </a:r>
            <a:endParaRPr lang="ru-RU" sz="19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944207" y="2364260"/>
            <a:ext cx="453081" cy="502508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976552" y="3599934"/>
            <a:ext cx="481913" cy="494271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904667" y="5160998"/>
            <a:ext cx="481913" cy="535465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695039" y="5123930"/>
            <a:ext cx="481913" cy="572533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2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65" y="543697"/>
            <a:ext cx="10131425" cy="14562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Смета расходов профсоюзных средств ППО на 2024 год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265739"/>
              </p:ext>
            </p:extLst>
          </p:nvPr>
        </p:nvGraphicFramePr>
        <p:xfrm>
          <a:off x="500185" y="1972059"/>
          <a:ext cx="10675815" cy="4245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327"/>
                <a:gridCol w="6073958"/>
                <a:gridCol w="2283312"/>
                <a:gridCol w="1708218"/>
              </a:tblGrid>
              <a:tr h="713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</a:rPr>
                        <a:t>Целевые мероприятия: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374360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</a:rPr>
                        <a:t>Обучение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профактива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11,0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287969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Работа с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молодежью (участие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в молодежных форумах, тренинг-лагерях и </a:t>
                      </a:r>
                      <a:r>
                        <a:rPr lang="ru-RU" sz="1400" b="1" u="none" strike="noStrike" baseline="0" dirty="0" err="1" smtClean="0">
                          <a:effectLst/>
                        </a:rPr>
                        <a:t>т.п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7,0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326365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Культурно-массовые мероприятия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16,0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278370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Спортивные мероприятия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15,0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470350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Участие в проведении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конкурсов(приобретение расходных материалов…)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12,0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39355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Оздоровление и отдых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318229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Материальная помощь членам Профсоюза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10,0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  <a:tr h="1082726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Премирование профактива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9,0</a:t>
                      </a:r>
                      <a:r>
                        <a:rPr lang="ru-RU" sz="1400" b="1" u="none" strike="noStrike" dirty="0">
                          <a:effectLst/>
                        </a:rPr>
                        <a:t>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81" marR="6881" marT="688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8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69</TotalTime>
  <Words>120</Words>
  <Application>Microsoft Office PowerPoint</Application>
  <PresentationFormat>Широкоэкранный</PresentationFormat>
  <Paragraphs>42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YS Text</vt:lpstr>
      <vt:lpstr>Небеса</vt:lpstr>
      <vt:lpstr>Целевое использование профсоюзных средств</vt:lpstr>
      <vt:lpstr>У С Т А В ПРОФЕССИОНАЛЬНОГО СОЮЗА РАБОТНИКОВ НАРОДНОГО ОБРАЗОВАНИЯ И НАУКИ РОССИЙСКОЙ ФЕДЕРАЦИИ </vt:lpstr>
      <vt:lpstr>Структура расходования средств</vt:lpstr>
      <vt:lpstr>Смета расходов профсоюзных средств ППО на 2024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Целевое использование профсоюзных средств</dc:title>
  <dc:creator>User</dc:creator>
  <cp:lastModifiedBy>Агеева Марина Алексеевна</cp:lastModifiedBy>
  <cp:revision>23</cp:revision>
  <dcterms:created xsi:type="dcterms:W3CDTF">2023-10-16T13:04:06Z</dcterms:created>
  <dcterms:modified xsi:type="dcterms:W3CDTF">2023-10-19T06:52:05Z</dcterms:modified>
</cp:coreProperties>
</file>